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80" r:id="rId2"/>
    <p:sldId id="281" r:id="rId3"/>
    <p:sldId id="282" r:id="rId4"/>
    <p:sldId id="286" r:id="rId5"/>
    <p:sldId id="274" r:id="rId6"/>
    <p:sldId id="279" r:id="rId7"/>
    <p:sldId id="283" r:id="rId8"/>
    <p:sldId id="272" r:id="rId9"/>
    <p:sldId id="273" r:id="rId10"/>
    <p:sldId id="275" r:id="rId11"/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4" r:id="rId19"/>
    <p:sldId id="265" r:id="rId20"/>
    <p:sldId id="266" r:id="rId21"/>
    <p:sldId id="267" r:id="rId22"/>
    <p:sldId id="268" r:id="rId23"/>
    <p:sldId id="269" r:id="rId24"/>
    <p:sldId id="287" r:id="rId25"/>
    <p:sldId id="284" r:id="rId26"/>
    <p:sldId id="278" r:id="rId27"/>
    <p:sldId id="270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 varScale="1">
        <p:scale>
          <a:sx n="78" d="100"/>
          <a:sy n="78" d="100"/>
        </p:scale>
        <p:origin x="86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defRPr>
            </a:lvl1pPr>
          </a:lstStyle>
          <a:p>
            <a:pPr lvl="0" algn="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</a:lstStyle>
          <a:p>
            <a:pPr marL="0" lvl="0" indent="0" algn="r">
              <a:buNone/>
            </a:pPr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4FC6-BC5C-46DC-8189-DD952BC88A7C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E975-E888-440A-B032-78D30A8722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225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4FC6-BC5C-46DC-8189-DD952BC88A7C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E975-E888-440A-B032-78D30A8722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49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4FC6-BC5C-46DC-8189-DD952BC88A7C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E975-E888-440A-B032-78D30A8722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71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4FC6-BC5C-46DC-8189-DD952BC88A7C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E975-E888-440A-B032-78D30A872272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834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4FC6-BC5C-46DC-8189-DD952BC88A7C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E975-E888-440A-B032-78D30A8722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3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4FC6-BC5C-46DC-8189-DD952BC88A7C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E975-E888-440A-B032-78D30A8722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51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4FC6-BC5C-46DC-8189-DD952BC88A7C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E975-E888-440A-B032-78D30A8722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520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4FC6-BC5C-46DC-8189-DD952BC88A7C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E975-E888-440A-B032-78D30A8722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511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4FC6-BC5C-46DC-8189-DD952BC88A7C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E975-E888-440A-B032-78D30A8722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597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4FC6-BC5C-46DC-8189-DD952BC88A7C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E975-E888-440A-B032-78D30A8722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354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32000"/>
                        <a:lumOff val="68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4FC6-BC5C-46DC-8189-DD952BC88A7C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E975-E888-440A-B032-78D30A8722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712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4FC6-BC5C-46DC-8189-DD952BC88A7C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E975-E888-440A-B032-78D30A8722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676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4FC6-BC5C-46DC-8189-DD952BC88A7C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E975-E888-440A-B032-78D30A8722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569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4FC6-BC5C-46DC-8189-DD952BC88A7C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E975-E888-440A-B032-78D30A8722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733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4FC6-BC5C-46DC-8189-DD952BC88A7C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E975-E888-440A-B032-78D30A8722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748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4FC6-BC5C-46DC-8189-DD952BC88A7C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E975-E888-440A-B032-78D30A8722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848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4FC6-BC5C-46DC-8189-DD952BC88A7C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E975-E888-440A-B032-78D30A8722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715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3C7A4FC6-BC5C-46DC-8189-DD952BC88A7C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0798E975-E888-440A-B032-78D30A8722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64387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2065D9-8B7E-120D-7110-77A6765FB9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832" y="9832"/>
            <a:ext cx="1219629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908782-88B1-2EA8-FD24-CE1E40A6495C}"/>
              </a:ext>
            </a:extLst>
          </p:cNvPr>
          <p:cNvSpPr txBox="1"/>
          <p:nvPr/>
        </p:nvSpPr>
        <p:spPr>
          <a:xfrm>
            <a:off x="2505409" y="3647768"/>
            <a:ext cx="7540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GROCERY STORE MANAGEMENT</a:t>
            </a:r>
            <a:endParaRPr lang="en-IN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31EBF5-7D5D-917D-801C-1C72BBF1DC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29" t="7253" r="2265" b="11698"/>
          <a:stretch>
            <a:fillRect/>
          </a:stretch>
        </p:blipFill>
        <p:spPr>
          <a:xfrm>
            <a:off x="142240" y="4927600"/>
            <a:ext cx="973328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263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31226F-E239-7710-10CF-5667145C6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68" y="925975"/>
            <a:ext cx="11159840" cy="55326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35C933-6F9A-FE1A-3E13-07F30196B52B}"/>
              </a:ext>
            </a:extLst>
          </p:cNvPr>
          <p:cNvSpPr txBox="1"/>
          <p:nvPr/>
        </p:nvSpPr>
        <p:spPr>
          <a:xfrm>
            <a:off x="4841215" y="137718"/>
            <a:ext cx="2925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ER DIAGRAM</a:t>
            </a:r>
          </a:p>
        </p:txBody>
      </p:sp>
    </p:spTree>
    <p:extLst>
      <p:ext uri="{BB962C8B-B14F-4D97-AF65-F5344CB8AC3E}">
        <p14:creationId xmlns:p14="http://schemas.microsoft.com/office/powerpoint/2010/main" val="223005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F01326-D7AB-E5DF-5DE0-5B3B368A1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75" y="1227676"/>
            <a:ext cx="6853119" cy="15924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380CFD-73B8-CBED-D597-6AA20AA42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517" y="1957446"/>
            <a:ext cx="2589858" cy="8626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F3395-3DA9-B374-A88C-79EAE818E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268" y="3836764"/>
            <a:ext cx="7364397" cy="16932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666389-4ADA-44DD-95C8-F6B4DB04C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2569" y="4219649"/>
            <a:ext cx="2385827" cy="14250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01E665-6085-B1EB-56A5-C1B1BDC9EC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54" y="2522917"/>
            <a:ext cx="9144793" cy="23898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4485FD-8821-868C-77EC-85F167E59DE7}"/>
              </a:ext>
            </a:extLst>
          </p:cNvPr>
          <p:cNvSpPr txBox="1"/>
          <p:nvPr/>
        </p:nvSpPr>
        <p:spPr>
          <a:xfrm>
            <a:off x="816041" y="160111"/>
            <a:ext cx="34102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u="sng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1. Customer Insights </a:t>
            </a:r>
          </a:p>
        </p:txBody>
      </p:sp>
    </p:spTree>
    <p:extLst>
      <p:ext uri="{BB962C8B-B14F-4D97-AF65-F5344CB8AC3E}">
        <p14:creationId xmlns:p14="http://schemas.microsoft.com/office/powerpoint/2010/main" val="326245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54A0A1-438A-C4D8-6C3B-9EBEC49F0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49" y="271012"/>
            <a:ext cx="6188927" cy="23373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DD3205-1EE3-B224-6619-5EFDA13C6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280" y="840103"/>
            <a:ext cx="4351314" cy="17529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073A6B-B0D8-BA8D-18C8-FCF9F2D61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066" y="3377924"/>
            <a:ext cx="6420676" cy="26399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1D4250-9BA4-4300-1AC5-9AE230E38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9244" y="4045356"/>
            <a:ext cx="2708150" cy="188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699B85-2D8B-E41B-47AD-B12B1CF046B6}"/>
              </a:ext>
            </a:extLst>
          </p:cNvPr>
          <p:cNvSpPr txBox="1"/>
          <p:nvPr/>
        </p:nvSpPr>
        <p:spPr>
          <a:xfrm>
            <a:off x="786581" y="216310"/>
            <a:ext cx="3147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u="sng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2.Product </a:t>
            </a:r>
            <a:r>
              <a:rPr lang="en-IN" sz="2400" b="1" u="sng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Peformance</a:t>
            </a:r>
            <a:endParaRPr lang="en-IN" sz="2400" b="1" u="sng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F2B152-EC9A-1353-DA97-00B599BCC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81" y="880044"/>
            <a:ext cx="7159016" cy="2158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296B95-7BB6-2F34-FDE5-DBD44E54C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597" y="1129877"/>
            <a:ext cx="2525758" cy="17294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EBAA24-F288-B600-58EC-E123A50A9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81" y="3429000"/>
            <a:ext cx="8888362" cy="22602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F80EEE-8482-581B-572C-319562DE4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7304" y="4374638"/>
            <a:ext cx="2503509" cy="186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9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4A759B-5997-0A7A-BC9A-877D994E3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25" y="297931"/>
            <a:ext cx="8205940" cy="20421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F5E425-26B1-F224-59FF-EF36C0C1B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085" y="1032387"/>
            <a:ext cx="1991003" cy="15096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962936-5BAE-18A7-4A2D-80CFC0B1B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465" y="2958627"/>
            <a:ext cx="7810695" cy="24196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017966-61BD-480B-D6B8-81F3C39ED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0347" y="4461144"/>
            <a:ext cx="2810930" cy="196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5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738EC3F-68E1-E65C-E8CE-80BE37070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30" y="439695"/>
            <a:ext cx="7449710" cy="5675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D60D51-D2FE-1841-D052-B4406A16D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381" y="4541796"/>
            <a:ext cx="6862663" cy="187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06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93008B-7A10-0A40-0C46-23A4ED2CA502}"/>
              </a:ext>
            </a:extLst>
          </p:cNvPr>
          <p:cNvSpPr txBox="1"/>
          <p:nvPr/>
        </p:nvSpPr>
        <p:spPr>
          <a:xfrm>
            <a:off x="727586" y="157316"/>
            <a:ext cx="3561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u="sng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3</a:t>
            </a:r>
            <a:r>
              <a:rPr lang="en-IN" sz="2400" b="1" u="sng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. Sales and Order Trends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B784C0-AC1C-2E8E-C40E-5582D409A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85" y="933225"/>
            <a:ext cx="5997679" cy="14135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7C9AA3-5B1B-C94E-3197-BA56966F8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639999"/>
            <a:ext cx="2163097" cy="9270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4E2E99-BF29-C50C-8643-D0036DF78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85" y="2883467"/>
            <a:ext cx="7503309" cy="27799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DBFA93-97E5-B72B-573E-219942B20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2716" y="5289935"/>
            <a:ext cx="3023516" cy="91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3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6AC61D-0F73-C208-00F8-C6CC33CBD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164" y="356312"/>
            <a:ext cx="7094642" cy="20943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BDBD00-C307-1A67-23FF-D164BB4BD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816" y="1488114"/>
            <a:ext cx="2475274" cy="14341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A690C2-1056-384B-3FFD-2C7867C19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654" y="3428999"/>
            <a:ext cx="8385057" cy="29521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1833E4-1558-362F-D83E-3E1BCECEFF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5382" y="5506492"/>
            <a:ext cx="4596367" cy="69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0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E7C7D5-1B9F-FFC4-1812-E39ED712AEB5}"/>
              </a:ext>
            </a:extLst>
          </p:cNvPr>
          <p:cNvSpPr txBox="1"/>
          <p:nvPr/>
        </p:nvSpPr>
        <p:spPr>
          <a:xfrm>
            <a:off x="629262" y="216308"/>
            <a:ext cx="4011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4️</a:t>
            </a:r>
            <a:r>
              <a:rPr lang="en-IN" sz="2400" b="1" u="sng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. Supplier Contribution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13C689-201B-5F46-FAC8-E8A5659A0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25" y="969321"/>
            <a:ext cx="6356021" cy="1518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972E7D-9A67-D4F0-DF31-672AEABC2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352" y="2188277"/>
            <a:ext cx="2504071" cy="8302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77ACD7-8487-26BE-2A93-A4C6C9D3B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75" y="3190756"/>
            <a:ext cx="7147428" cy="25858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03240D-324F-E89E-3E81-8BB43A567C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8395" y="4733065"/>
            <a:ext cx="2619591" cy="173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1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B2AC28-E966-F4DA-DC61-020945BFB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44" y="362779"/>
            <a:ext cx="8284075" cy="1800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596629-7CE7-E5F7-6E40-4186953A1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716" y="1627296"/>
            <a:ext cx="2183807" cy="13813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AD04D1-00C8-8399-FCBE-F22BDD9CE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60" y="3285234"/>
            <a:ext cx="10216267" cy="26141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4A054F-F62E-8F66-5DAE-DAA42CB157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7297" y="4772701"/>
            <a:ext cx="2255386" cy="172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5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C733195-1286-E338-B13C-E6E72DCAFE2A}"/>
              </a:ext>
            </a:extLst>
          </p:cNvPr>
          <p:cNvSpPr txBox="1"/>
          <p:nvPr/>
        </p:nvSpPr>
        <p:spPr>
          <a:xfrm>
            <a:off x="3215148" y="5309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11C853-35FC-73E2-4363-FE05BBBF64D9}"/>
              </a:ext>
            </a:extLst>
          </p:cNvPr>
          <p:cNvSpPr txBox="1"/>
          <p:nvPr/>
        </p:nvSpPr>
        <p:spPr>
          <a:xfrm>
            <a:off x="3489434" y="59488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1C48AE6-E62B-61AA-6FF9-A7263DF9B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13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B0261E-015D-7FB1-DF97-296D3D877C20}"/>
              </a:ext>
            </a:extLst>
          </p:cNvPr>
          <p:cNvSpPr/>
          <p:nvPr/>
        </p:nvSpPr>
        <p:spPr>
          <a:xfrm>
            <a:off x="2879823" y="1192193"/>
            <a:ext cx="6432351" cy="107240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>
                <a:solidFill>
                  <a:schemeClr val="tx1"/>
                </a:solidFill>
                <a:latin typeface="Eras Bold ITC" panose="020B0907030504020204" pitchFamily="34" charset="0"/>
              </a:rPr>
              <a:t>GROCERY </a:t>
            </a:r>
          </a:p>
          <a:p>
            <a:pPr algn="ctr"/>
            <a:r>
              <a:rPr lang="en-IN" sz="3600" dirty="0">
                <a:solidFill>
                  <a:schemeClr val="tx1"/>
                </a:solidFill>
                <a:latin typeface="Eras Bold ITC" panose="020B0907030504020204" pitchFamily="34" charset="0"/>
              </a:rPr>
              <a:t>STORE MANAGEMENT</a:t>
            </a:r>
          </a:p>
        </p:txBody>
      </p:sp>
    </p:spTree>
    <p:extLst>
      <p:ext uri="{BB962C8B-B14F-4D97-AF65-F5344CB8AC3E}">
        <p14:creationId xmlns:p14="http://schemas.microsoft.com/office/powerpoint/2010/main" val="401105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F1B002-3826-D5A0-0DBE-B2C474A82781}"/>
              </a:ext>
            </a:extLst>
          </p:cNvPr>
          <p:cNvSpPr txBox="1"/>
          <p:nvPr/>
        </p:nvSpPr>
        <p:spPr>
          <a:xfrm>
            <a:off x="727588" y="147484"/>
            <a:ext cx="3648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u="sng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5</a:t>
            </a:r>
            <a:r>
              <a:rPr lang="en-IN" sz="2400" b="1" u="sng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. Employee Performance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F09656-BB62-A9A0-1AEC-CD860A28F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88" y="938600"/>
            <a:ext cx="7479782" cy="16964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0107C7-EF5B-6BB8-0FEA-BB6483BD2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983" y="2344491"/>
            <a:ext cx="1865461" cy="7794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7D25A3-F755-00A5-C586-4669E8C16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88" y="3417981"/>
            <a:ext cx="7926936" cy="27173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2D130D-F23A-4B9A-CB61-A1F790190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8047" y="4776655"/>
            <a:ext cx="2205307" cy="178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1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E4A19C-12A7-0E9A-DD44-EEDA70550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88" y="400843"/>
            <a:ext cx="7182123" cy="23030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37784E-47C3-0371-760C-EE1F6F728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688" y="1558164"/>
            <a:ext cx="1757345" cy="1478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1FDFBB-788A-B193-3FAB-56BF39073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891" y="3267974"/>
            <a:ext cx="8148291" cy="30541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966A21-0574-C63D-6C86-5426792EE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967024"/>
            <a:ext cx="2572871" cy="165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0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094374-9209-380E-D6B7-62DDCCE285B3}"/>
              </a:ext>
            </a:extLst>
          </p:cNvPr>
          <p:cNvSpPr txBox="1"/>
          <p:nvPr/>
        </p:nvSpPr>
        <p:spPr>
          <a:xfrm>
            <a:off x="781218" y="216309"/>
            <a:ext cx="36904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u="sng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6️. Order Details Deep Dive</a:t>
            </a:r>
          </a:p>
          <a:p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FEE990-B852-26B9-CBB9-64BB275D5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18" y="911596"/>
            <a:ext cx="8708830" cy="37193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0EE4A1-39F5-AFA8-8DA7-705D38F1F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748" y="3729941"/>
            <a:ext cx="3045648" cy="226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68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575C55-68A2-28B1-09B1-25CE38E1B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3112" y="251456"/>
            <a:ext cx="5683978" cy="27105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326CEB-1F2F-69B5-FACF-3A12AB4BB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429" y="997110"/>
            <a:ext cx="3001325" cy="1591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A47138-13FB-CF23-B091-B9ACA4131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145" y="3211956"/>
            <a:ext cx="5563912" cy="3394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48B53C-267F-6C42-7B01-9CC2EE640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6429" y="3896036"/>
            <a:ext cx="3653888" cy="264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5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24D50-E21F-103A-A253-89F16B02A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8251" y="571604"/>
            <a:ext cx="2052483" cy="509946"/>
          </a:xfrm>
        </p:spPr>
        <p:txBody>
          <a:bodyPr>
            <a:normAutofit fontScale="90000"/>
          </a:bodyPr>
          <a:lstStyle/>
          <a:p>
            <a:r>
              <a:rPr lang="en-IN" sz="2800" b="1" dirty="0">
                <a:latin typeface="Arial Black" panose="020B0A04020102020204" pitchFamily="34" charset="0"/>
              </a:rPr>
              <a:t>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13061-E0D1-566C-2D27-BD52DCC04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1780" y="1878832"/>
            <a:ext cx="4769523" cy="3100336"/>
          </a:xfrm>
        </p:spPr>
        <p:txBody>
          <a:bodyPr>
            <a:normAutofit/>
          </a:bodyPr>
          <a:lstStyle/>
          <a:p>
            <a:r>
              <a:rPr lang="en-IN" sz="2400" b="1" dirty="0"/>
              <a:t>Customer Insights</a:t>
            </a:r>
          </a:p>
          <a:p>
            <a:r>
              <a:rPr lang="en-IN" sz="2400" b="1" dirty="0"/>
              <a:t>Product Performance</a:t>
            </a:r>
          </a:p>
          <a:p>
            <a:r>
              <a:rPr lang="en-IN" sz="2400" b="1" dirty="0"/>
              <a:t>Sales &amp; Revenue Trends</a:t>
            </a:r>
          </a:p>
          <a:p>
            <a:r>
              <a:rPr lang="en-IN" sz="2400" b="1" dirty="0"/>
              <a:t>Employee Performance</a:t>
            </a:r>
          </a:p>
          <a:p>
            <a:r>
              <a:rPr lang="en-IN" sz="2400" b="1" dirty="0"/>
              <a:t>Suppliers Contribution</a:t>
            </a:r>
          </a:p>
          <a:p>
            <a:r>
              <a:rPr lang="en-IN" sz="2400" b="1" dirty="0"/>
              <a:t>Order Details</a:t>
            </a:r>
          </a:p>
          <a:p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228875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925EE-BAD7-CCA7-38DD-A4043D223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9994" y="355293"/>
            <a:ext cx="3458496" cy="490281"/>
          </a:xfrm>
        </p:spPr>
        <p:txBody>
          <a:bodyPr>
            <a:normAutofit fontScale="90000"/>
          </a:bodyPr>
          <a:lstStyle/>
          <a:p>
            <a:r>
              <a:rPr lang="en-IN" sz="2400" b="1" dirty="0">
                <a:latin typeface="Arial Black" panose="020B0A04020102020204" pitchFamily="34" charset="0"/>
              </a:rPr>
              <a:t>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626A9-2090-8EE7-A788-B0EA69E99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100" y="1343844"/>
            <a:ext cx="10233800" cy="4351338"/>
          </a:xfrm>
        </p:spPr>
        <p:txBody>
          <a:bodyPr>
            <a:normAutofit fontScale="62500" lnSpcReduction="20000"/>
          </a:bodyPr>
          <a:lstStyle/>
          <a:p>
            <a:pPr marL="114300" indent="0">
              <a:buNone/>
            </a:pPr>
            <a:r>
              <a:rPr lang="en-US" sz="3600" b="1" dirty="0">
                <a:solidFill>
                  <a:srgbClr val="00B050"/>
                </a:solidFill>
              </a:rPr>
              <a:t>Enhance Customer Loyalty:</a:t>
            </a:r>
          </a:p>
          <a:p>
            <a:pPr marL="114300" indent="0">
              <a:buNone/>
            </a:pPr>
            <a:r>
              <a:rPr lang="en-US" b="1" dirty="0"/>
              <a:t>          Launch loyalty programs for top customers . Offer personalized discounts based on buying      history.</a:t>
            </a:r>
          </a:p>
          <a:p>
            <a:pPr marL="114300" indent="0">
              <a:buNone/>
            </a:pPr>
            <a:r>
              <a:rPr lang="en-US" sz="3600" b="1" dirty="0">
                <a:solidFill>
                  <a:srgbClr val="00B050"/>
                </a:solidFill>
              </a:rPr>
              <a:t>Boost Product Sales:</a:t>
            </a:r>
          </a:p>
          <a:p>
            <a:pPr marL="114300" indent="0">
              <a:buNone/>
            </a:pPr>
            <a:r>
              <a:rPr lang="en-US" b="1" dirty="0"/>
              <a:t>          Increase stock and promotion for best-selling items . Introduce bundle offers for slow-moving products.</a:t>
            </a:r>
          </a:p>
          <a:p>
            <a:pPr marL="114300" indent="0">
              <a:buNone/>
            </a:pPr>
            <a:r>
              <a:rPr lang="en-US" sz="3600" b="1" dirty="0">
                <a:solidFill>
                  <a:srgbClr val="00B050"/>
                </a:solidFill>
              </a:rPr>
              <a:t>Optimize Inventory:</a:t>
            </a:r>
          </a:p>
          <a:p>
            <a:pPr marL="114300" indent="0">
              <a:buNone/>
            </a:pPr>
            <a:r>
              <a:rPr lang="en-US" b="1" dirty="0"/>
              <a:t>         Maintain safety stock for high-demand products . Reduce overstock of low-performing items.</a:t>
            </a:r>
          </a:p>
          <a:p>
            <a:pPr marL="114300" indent="0">
              <a:buNone/>
            </a:pPr>
            <a:r>
              <a:rPr lang="en-US" sz="3200" b="1" dirty="0">
                <a:solidFill>
                  <a:srgbClr val="00B050"/>
                </a:solidFill>
              </a:rPr>
              <a:t>Improve Supplier Relationships:</a:t>
            </a:r>
          </a:p>
          <a:p>
            <a:pPr marL="114300" indent="0">
              <a:buNone/>
            </a:pPr>
            <a:r>
              <a:rPr lang="en-US" b="1" dirty="0"/>
              <a:t>          Prioritize reliable suppliers with consistent delivery . Negotiate better terms with high-performing suppliers.</a:t>
            </a:r>
          </a:p>
          <a:p>
            <a:pPr marL="114300" indent="0">
              <a:buNone/>
            </a:pPr>
            <a:r>
              <a:rPr lang="en-US" sz="3200" b="1" dirty="0">
                <a:solidFill>
                  <a:srgbClr val="00B050"/>
                </a:solidFill>
              </a:rPr>
              <a:t>Data-Driven Decision Making:</a:t>
            </a:r>
          </a:p>
          <a:p>
            <a:pPr marL="114300" indent="0">
              <a:buNone/>
            </a:pPr>
            <a:r>
              <a:rPr lang="en-US" b="1" dirty="0"/>
              <a:t>           Continue using SQL reports for weekly/monthly insights . Integrate sales trends into marketing and stocking strategies.</a:t>
            </a:r>
            <a:endParaRPr lang="en-IN" b="1" dirty="0"/>
          </a:p>
          <a:p>
            <a:endParaRPr lang="en-IN" b="1" dirty="0"/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84830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EDE5F-59B7-C65A-4295-0C3BEB954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8978" y="428263"/>
            <a:ext cx="3074043" cy="787863"/>
          </a:xfrm>
        </p:spPr>
        <p:txBody>
          <a:bodyPr>
            <a:normAutofit/>
          </a:bodyPr>
          <a:lstStyle/>
          <a:p>
            <a:r>
              <a:rPr lang="en-IN" sz="3200" spc="30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A89B6-079F-B7CB-E12B-B86380D84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   The Grocery Store Management System organizes and analyzes              store data using SQL, enabling quick and accurate reporting.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   It provides actionable insights to boost sales, manage inventory  efficiently, and improve overall business decisions.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189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F29509-7B8A-417E-CF5E-B983FFD281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1" b="-8921"/>
          <a:stretch>
            <a:fillRect/>
          </a:stretch>
        </p:blipFill>
        <p:spPr>
          <a:xfrm>
            <a:off x="0" y="0"/>
            <a:ext cx="12192000" cy="767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91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EBEE3E-10CE-93EB-1B7F-EAFA82C1DE53}"/>
              </a:ext>
            </a:extLst>
          </p:cNvPr>
          <p:cNvSpPr txBox="1"/>
          <p:nvPr/>
        </p:nvSpPr>
        <p:spPr>
          <a:xfrm>
            <a:off x="5481443" y="363793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latin typeface="Arial Black" panose="020B0A04020102020204" pitchFamily="34" charset="0"/>
              </a:rPr>
              <a:t>TEAM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2BFAC3-AB60-C7A3-06C0-2D9CBA8F9ADC}"/>
              </a:ext>
            </a:extLst>
          </p:cNvPr>
          <p:cNvSpPr txBox="1"/>
          <p:nvPr/>
        </p:nvSpPr>
        <p:spPr>
          <a:xfrm>
            <a:off x="226847" y="3472707"/>
            <a:ext cx="455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Eras Bold ITC" panose="020B0907030504020204" pitchFamily="34" charset="0"/>
              </a:rPr>
              <a:t>MANEESH KUMAR SOMIREDDYPALLI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E9242D-A6AC-9BDF-B670-91B3191A97E0}"/>
              </a:ext>
            </a:extLst>
          </p:cNvPr>
          <p:cNvSpPr txBox="1"/>
          <p:nvPr/>
        </p:nvSpPr>
        <p:spPr>
          <a:xfrm>
            <a:off x="5810140" y="3459879"/>
            <a:ext cx="2129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Eras Bold ITC" panose="020B0907030504020204" pitchFamily="34" charset="0"/>
              </a:rPr>
              <a:t>ADARSH GANTE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C3449A-0A58-193F-BB95-9940C65295FA}"/>
              </a:ext>
            </a:extLst>
          </p:cNvPr>
          <p:cNvSpPr txBox="1"/>
          <p:nvPr/>
        </p:nvSpPr>
        <p:spPr>
          <a:xfrm>
            <a:off x="9081270" y="3470249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Eras Bold ITC" panose="020B0907030504020204" pitchFamily="34" charset="0"/>
              </a:rPr>
              <a:t>ROHIT DEBNATH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E17E21-F72A-66BE-9516-4520BA4B9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8729" y="2367365"/>
            <a:ext cx="1008769" cy="10087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ED879C-A107-81AC-9811-DB06D6FFD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886" y="2367366"/>
            <a:ext cx="1008769" cy="10087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F70DDD-94E6-4BF8-E413-9DB11264E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370311" y="2365156"/>
            <a:ext cx="1008769" cy="100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55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29AFC-AB73-464C-E566-9B4FCB68F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9593" y="540774"/>
            <a:ext cx="1836174" cy="481320"/>
          </a:xfrm>
        </p:spPr>
        <p:txBody>
          <a:bodyPr>
            <a:normAutofit fontScale="90000"/>
          </a:bodyPr>
          <a:lstStyle/>
          <a:p>
            <a:r>
              <a:rPr lang="en-IN" sz="2800" b="1" dirty="0">
                <a:latin typeface="Arial Black" panose="020B0A04020102020204" pitchFamily="34" charset="0"/>
              </a:rPr>
              <a:t>AGENDA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C99E9D-9E90-39FA-B2C9-B2C8899FD1B6}"/>
              </a:ext>
            </a:extLst>
          </p:cNvPr>
          <p:cNvSpPr txBox="1"/>
          <p:nvPr/>
        </p:nvSpPr>
        <p:spPr>
          <a:xfrm>
            <a:off x="1720645" y="1829143"/>
            <a:ext cx="6607278" cy="3611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000" b="1" dirty="0"/>
              <a:t>Introduction</a:t>
            </a:r>
          </a:p>
          <a:p>
            <a: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000" b="1" dirty="0"/>
              <a:t>Objectives of the Project</a:t>
            </a:r>
          </a:p>
          <a:p>
            <a: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000" b="1" dirty="0"/>
              <a:t>Problem statement</a:t>
            </a:r>
          </a:p>
          <a:p>
            <a: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000" b="1" dirty="0"/>
              <a:t>Tables</a:t>
            </a:r>
          </a:p>
          <a:p>
            <a: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000" b="1" dirty="0"/>
              <a:t>ER Diagram and schema explanation</a:t>
            </a:r>
            <a:endParaRPr lang="en-US" sz="2000" dirty="0"/>
          </a:p>
          <a:p>
            <a: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000" b="1" dirty="0"/>
              <a:t>SQL query results with screenshots </a:t>
            </a:r>
            <a:endParaRPr lang="en-US" sz="2000" dirty="0"/>
          </a:p>
          <a:p>
            <a: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000" b="1" dirty="0"/>
              <a:t>Insights</a:t>
            </a:r>
          </a:p>
          <a:p>
            <a: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000" b="1" dirty="0"/>
              <a:t>Recommendations</a:t>
            </a:r>
            <a:endParaRPr lang="en-US" sz="2000" dirty="0"/>
          </a:p>
          <a:p>
            <a: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000" b="1" dirty="0"/>
              <a:t>Summary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832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935937-AAF3-6CE7-0F1A-BD86C5F62ED5}"/>
              </a:ext>
            </a:extLst>
          </p:cNvPr>
          <p:cNvSpPr txBox="1"/>
          <p:nvPr/>
        </p:nvSpPr>
        <p:spPr>
          <a:xfrm>
            <a:off x="4081697" y="345427"/>
            <a:ext cx="3805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INTRODUCTION</a:t>
            </a:r>
            <a:r>
              <a:rPr lang="en-IN" sz="32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86E74B-1553-4E86-5742-A43C1D9E7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916" y="1249491"/>
            <a:ext cx="10242168" cy="43590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ADB234-D355-69A4-0184-FF3857878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316" y="1401891"/>
            <a:ext cx="10242168" cy="4359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B20BB6-FF56-A7A1-5E28-7102A64DA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716" y="1554291"/>
            <a:ext cx="10242168" cy="43590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84486B-28FF-FA0B-BEF6-D0CAA2F53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116" y="1096053"/>
            <a:ext cx="10242168" cy="43590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B0E7F7-1E74-12F3-296E-73B91F4B02C8}"/>
              </a:ext>
            </a:extLst>
          </p:cNvPr>
          <p:cNvSpPr txBox="1"/>
          <p:nvPr/>
        </p:nvSpPr>
        <p:spPr>
          <a:xfrm>
            <a:off x="847478" y="1401891"/>
            <a:ext cx="10649069" cy="4431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just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Grocery</a:t>
            </a:r>
            <a:r>
              <a:rPr lang="en-US" sz="2000" b="1" dirty="0"/>
              <a:t> Store Management System (GSM)</a:t>
            </a:r>
            <a:r>
              <a:rPr lang="en-US" sz="2000" dirty="0"/>
              <a:t> is a database-driven application designed to</a:t>
            </a:r>
          </a:p>
          <a:p>
            <a:pPr algn="just">
              <a:lnSpc>
                <a:spcPct val="110000"/>
              </a:lnSpc>
            </a:pPr>
            <a:r>
              <a:rPr lang="en-US" sz="2000" dirty="0"/>
              <a:t>         handle the daily operations of a grocery business.</a:t>
            </a:r>
          </a:p>
          <a:p>
            <a:pPr marL="342900" indent="-342900" algn="just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It allows easy management of </a:t>
            </a:r>
            <a:r>
              <a:rPr lang="en-US" sz="2000" b="1" dirty="0"/>
              <a:t>customers, suppliers, employees, products, categories, and</a:t>
            </a:r>
          </a:p>
          <a:p>
            <a:pPr algn="just">
              <a:lnSpc>
                <a:spcPct val="110000"/>
              </a:lnSpc>
            </a:pPr>
            <a:r>
              <a:rPr lang="en-US" sz="2000" b="1" dirty="0"/>
              <a:t>       orders</a:t>
            </a:r>
            <a:r>
              <a:rPr lang="en-US" sz="2000" dirty="0"/>
              <a:t>.</a:t>
            </a:r>
          </a:p>
          <a:p>
            <a:pPr marL="342900" indent="-342900" algn="just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Using </a:t>
            </a:r>
            <a:r>
              <a:rPr lang="en-US" sz="2000" b="1" dirty="0"/>
              <a:t>SQL as the backbone</a:t>
            </a:r>
            <a:r>
              <a:rPr lang="en-US" sz="2000" dirty="0"/>
              <a:t>, the system ensures that all information is stored in a structured </a:t>
            </a:r>
          </a:p>
          <a:p>
            <a:pPr algn="just">
              <a:lnSpc>
                <a:spcPct val="110000"/>
              </a:lnSpc>
            </a:pPr>
            <a:r>
              <a:rPr lang="en-US" sz="2000" dirty="0"/>
              <a:t>      and secure way.</a:t>
            </a:r>
          </a:p>
          <a:p>
            <a:pPr marL="342900" indent="-342900" algn="just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GSM helps in </a:t>
            </a:r>
            <a:r>
              <a:rPr lang="en-US" sz="2000" b="1" dirty="0"/>
              <a:t>tracking inventory levels</a:t>
            </a:r>
            <a:r>
              <a:rPr lang="en-US" sz="2000" dirty="0"/>
              <a:t>, managing </a:t>
            </a:r>
            <a:r>
              <a:rPr lang="en-US" sz="2000" b="1" dirty="0"/>
              <a:t>supplier details</a:t>
            </a:r>
            <a:r>
              <a:rPr lang="en-US" sz="2000" dirty="0"/>
              <a:t>, and monitoring </a:t>
            </a:r>
            <a:r>
              <a:rPr lang="en-US" sz="2000" b="1" dirty="0"/>
              <a:t>customer</a:t>
            </a:r>
          </a:p>
          <a:p>
            <a:pPr algn="just">
              <a:lnSpc>
                <a:spcPct val="110000"/>
              </a:lnSpc>
            </a:pPr>
            <a:r>
              <a:rPr lang="en-US" sz="2000" b="1" dirty="0"/>
              <a:t>       purchases</a:t>
            </a:r>
            <a:r>
              <a:rPr lang="en-US" sz="2000" dirty="0"/>
              <a:t>.</a:t>
            </a:r>
          </a:p>
          <a:p>
            <a:pPr marL="342900" indent="-342900" algn="just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Store managers can quickly generate reports like </a:t>
            </a:r>
            <a:r>
              <a:rPr lang="en-US" sz="2000" b="1" dirty="0"/>
              <a:t>sales history, most purchased products, and </a:t>
            </a:r>
          </a:p>
          <a:p>
            <a:pPr algn="just">
              <a:lnSpc>
                <a:spcPct val="110000"/>
              </a:lnSpc>
            </a:pPr>
            <a:r>
              <a:rPr lang="en-US" sz="2000" b="1" dirty="0"/>
              <a:t>      supplier performance</a:t>
            </a:r>
            <a:r>
              <a:rPr lang="en-US" sz="2000" dirty="0"/>
              <a:t>.</a:t>
            </a:r>
          </a:p>
          <a:p>
            <a:pPr marL="342900" indent="-342900" algn="just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Overall, GSM improves </a:t>
            </a:r>
            <a:r>
              <a:rPr lang="en-US" sz="2000" b="1" dirty="0"/>
              <a:t>business decision-making, customer satisfaction, and operational </a:t>
            </a:r>
          </a:p>
          <a:p>
            <a:pPr algn="just">
              <a:lnSpc>
                <a:spcPct val="110000"/>
              </a:lnSpc>
            </a:pPr>
            <a:r>
              <a:rPr lang="en-US" sz="2000" b="1" dirty="0"/>
              <a:t>      efficiency</a:t>
            </a:r>
            <a:r>
              <a:rPr lang="en-US" sz="2000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593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799A2-F213-589B-B2C2-6F8414865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7996" y="350766"/>
            <a:ext cx="3456008" cy="660541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 Black" panose="020B0A04020102020204" pitchFamily="34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AD7B8-EB1D-10D1-88C5-129BD5032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100" y="1337302"/>
            <a:ext cx="10233800" cy="4351338"/>
          </a:xfrm>
        </p:spPr>
        <p:txBody>
          <a:bodyPr>
            <a:normAutofit fontScale="70000" lnSpcReduction="20000"/>
          </a:bodyPr>
          <a:lstStyle/>
          <a:p>
            <a:pPr algn="just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dirty="0"/>
              <a:t>   To design a </a:t>
            </a:r>
            <a:r>
              <a:rPr lang="en-US" b="1" dirty="0"/>
              <a:t>centralized SQL database</a:t>
            </a:r>
            <a:r>
              <a:rPr lang="en-US" dirty="0"/>
              <a:t> for storing and managing all grocery store     information.</a:t>
            </a:r>
          </a:p>
          <a:p>
            <a:pPr algn="just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dirty="0"/>
              <a:t>   To </a:t>
            </a:r>
            <a:r>
              <a:rPr lang="en-US" b="1" dirty="0"/>
              <a:t>simplify customer, supplier, employee, and product management</a:t>
            </a:r>
            <a:r>
              <a:rPr lang="en-US" dirty="0"/>
              <a:t>.</a:t>
            </a:r>
          </a:p>
          <a:p>
            <a:pPr algn="just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dirty="0"/>
              <a:t>   To enable </a:t>
            </a:r>
            <a:r>
              <a:rPr lang="en-US" b="1" dirty="0"/>
              <a:t>easy tracking of orders, sales, and transactions</a:t>
            </a:r>
            <a:r>
              <a:rPr lang="en-US" dirty="0"/>
              <a:t>.</a:t>
            </a:r>
          </a:p>
          <a:p>
            <a:pPr algn="just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dirty="0"/>
              <a:t>   To provide </a:t>
            </a:r>
            <a:r>
              <a:rPr lang="en-US" b="1" dirty="0"/>
              <a:t>accurate inventory management</a:t>
            </a:r>
            <a:r>
              <a:rPr lang="en-US" dirty="0"/>
              <a:t> and avoid stock-out/overstock issues.</a:t>
            </a:r>
          </a:p>
          <a:p>
            <a:pPr algn="just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dirty="0"/>
              <a:t>   To improve </a:t>
            </a:r>
            <a:r>
              <a:rPr lang="en-US" b="1" dirty="0"/>
              <a:t>data accuracy, reliability, and security</a:t>
            </a:r>
            <a:r>
              <a:rPr lang="en-US" dirty="0"/>
              <a:t> compared to manual record-keeping.</a:t>
            </a:r>
          </a:p>
          <a:p>
            <a:pPr algn="just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dirty="0"/>
              <a:t>   To generate useful </a:t>
            </a:r>
            <a:r>
              <a:rPr lang="en-US" b="1" dirty="0"/>
              <a:t>reports and insights</a:t>
            </a:r>
            <a:r>
              <a:rPr lang="en-US" dirty="0"/>
              <a:t> for better business decision-making.</a:t>
            </a:r>
          </a:p>
          <a:p>
            <a:pPr algn="just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dirty="0"/>
              <a:t>   To save time, reduce manual errors, and ensure </a:t>
            </a:r>
            <a:r>
              <a:rPr lang="en-US" b="1" dirty="0"/>
              <a:t>efficient store operations</a:t>
            </a:r>
            <a:r>
              <a:rPr lang="en-US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3050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BF7B0-A713-0439-6C04-03CB8A393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2677" y="404454"/>
            <a:ext cx="4451555" cy="382127"/>
          </a:xfrm>
        </p:spPr>
        <p:txBody>
          <a:bodyPr>
            <a:noAutofit/>
          </a:bodyPr>
          <a:lstStyle/>
          <a:p>
            <a:r>
              <a:rPr lang="en-IN" sz="2400" b="1" dirty="0"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96EC2-EDA4-DE17-4EE9-255C0CFDF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100" y="1245522"/>
            <a:ext cx="10233800" cy="3857420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</a:pPr>
            <a:r>
              <a:rPr lang="en-US" sz="1800" b="1" dirty="0"/>
              <a:t>Grocery stores generate large amounts of data every day from products, suppliers, customer purchases, and orders. However, without a structured system to organize and analyze this information, valuable insights often remain hidden. This leads to challenges in identifying best-selling products, tracking loyal customers, managing inventory efficiently, and understanding revenue trends.</a:t>
            </a:r>
          </a:p>
          <a:p>
            <a:pPr>
              <a:lnSpc>
                <a:spcPct val="160000"/>
              </a:lnSpc>
            </a:pPr>
            <a:r>
              <a:rPr lang="en-US" sz="1800" b="1" dirty="0"/>
              <a:t>The problem, therefore, is the lack of an integrated database and analytical framework that can transform raw transactional data into actionable business intelligence. Such a system should not only store and manage data effectively but also enable complex SQL-driven analysis—such as joins, aggregations, and filtering—to uncover patterns in sales, customer behavior, supplier performance, and profitability.</a:t>
            </a:r>
          </a:p>
          <a:p>
            <a:endParaRPr lang="en-IN" sz="1800" b="1" dirty="0"/>
          </a:p>
          <a:p>
            <a:endParaRPr lang="en-IN" sz="1800" b="1" dirty="0"/>
          </a:p>
        </p:txBody>
      </p:sp>
    </p:spTree>
    <p:extLst>
      <p:ext uri="{BB962C8B-B14F-4D97-AF65-F5344CB8AC3E}">
        <p14:creationId xmlns:p14="http://schemas.microsoft.com/office/powerpoint/2010/main" val="380158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02C604-CF29-516C-F0B1-BA7C97957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23" y="1356332"/>
            <a:ext cx="5348390" cy="16531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10FE69-0F6C-A6DC-FA61-B096485A9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893" y="1252928"/>
            <a:ext cx="3144567" cy="18006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04196E-B0EA-7979-320C-76C89C9107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999"/>
          <a:stretch>
            <a:fillRect/>
          </a:stretch>
        </p:blipFill>
        <p:spPr>
          <a:xfrm>
            <a:off x="1136859" y="4062238"/>
            <a:ext cx="3465772" cy="154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A1A96C-37A7-9A00-1579-A996C71D89A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071" t="1630" r="1071" b="42587"/>
          <a:stretch>
            <a:fillRect/>
          </a:stretch>
        </p:blipFill>
        <p:spPr>
          <a:xfrm>
            <a:off x="6096000" y="3971611"/>
            <a:ext cx="5146355" cy="17292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762CB7-5BD5-759C-1C59-3CB69B35087E}"/>
              </a:ext>
            </a:extLst>
          </p:cNvPr>
          <p:cNvSpPr txBox="1"/>
          <p:nvPr/>
        </p:nvSpPr>
        <p:spPr>
          <a:xfrm>
            <a:off x="2567494" y="987000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Supplier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B98C91-E3F1-8FF2-30FA-8C092565C1BB}"/>
              </a:ext>
            </a:extLst>
          </p:cNvPr>
          <p:cNvSpPr txBox="1"/>
          <p:nvPr/>
        </p:nvSpPr>
        <p:spPr>
          <a:xfrm>
            <a:off x="8073802" y="817305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Category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D7A741-364B-B303-870F-11B08B095291}"/>
              </a:ext>
            </a:extLst>
          </p:cNvPr>
          <p:cNvSpPr txBox="1"/>
          <p:nvPr/>
        </p:nvSpPr>
        <p:spPr>
          <a:xfrm>
            <a:off x="2065017" y="3692906"/>
            <a:ext cx="1123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Employee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C6AED3-5C13-1989-470C-586BE298FC1D}"/>
              </a:ext>
            </a:extLst>
          </p:cNvPr>
          <p:cNvSpPr txBox="1"/>
          <p:nvPr/>
        </p:nvSpPr>
        <p:spPr>
          <a:xfrm>
            <a:off x="7996666" y="3566781"/>
            <a:ext cx="1193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Customers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FC9120-5644-2D43-3A1C-B8EE6609137F}"/>
              </a:ext>
            </a:extLst>
          </p:cNvPr>
          <p:cNvSpPr txBox="1"/>
          <p:nvPr/>
        </p:nvSpPr>
        <p:spPr>
          <a:xfrm>
            <a:off x="4341919" y="102559"/>
            <a:ext cx="3153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u="sng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ABOUT  TABLES</a:t>
            </a:r>
          </a:p>
        </p:txBody>
      </p:sp>
    </p:spTree>
    <p:extLst>
      <p:ext uri="{BB962C8B-B14F-4D97-AF65-F5344CB8AC3E}">
        <p14:creationId xmlns:p14="http://schemas.microsoft.com/office/powerpoint/2010/main" val="25004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968912-BAAD-F282-DF7D-8BE545F6C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66" y="613046"/>
            <a:ext cx="3386966" cy="28159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9B4D43-1407-59E6-ADC5-5DE988033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874" y="613046"/>
            <a:ext cx="2851355" cy="32903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474876-DADC-8C55-AA4D-2DBBEFF44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4245" y="3615812"/>
            <a:ext cx="4581831" cy="29241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750300-333C-D058-3637-975E587B4B26}"/>
              </a:ext>
            </a:extLst>
          </p:cNvPr>
          <p:cNvSpPr txBox="1"/>
          <p:nvPr/>
        </p:nvSpPr>
        <p:spPr>
          <a:xfrm>
            <a:off x="1671483" y="243714"/>
            <a:ext cx="102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Products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42CDA4-65B1-B790-5ADA-C97F994C3EC2}"/>
              </a:ext>
            </a:extLst>
          </p:cNvPr>
          <p:cNvSpPr txBox="1"/>
          <p:nvPr/>
        </p:nvSpPr>
        <p:spPr>
          <a:xfrm>
            <a:off x="9692277" y="243714"/>
            <a:ext cx="828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Orders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E388F5-BDC5-ECD6-7BB8-C3A4080B698A}"/>
              </a:ext>
            </a:extLst>
          </p:cNvPr>
          <p:cNvSpPr txBox="1"/>
          <p:nvPr/>
        </p:nvSpPr>
        <p:spPr>
          <a:xfrm>
            <a:off x="5390113" y="3276287"/>
            <a:ext cx="1510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err="1"/>
              <a:t>Order_Details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21062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B4B4B"/>
      </a:dk2>
      <a:lt2>
        <a:srgbClr val="8ED5C1"/>
      </a:lt2>
      <a:accent1>
        <a:srgbClr val="73CBB2"/>
      </a:accent1>
      <a:accent2>
        <a:srgbClr val="AACD5B"/>
      </a:accent2>
      <a:accent3>
        <a:srgbClr val="65A9E1"/>
      </a:accent3>
      <a:accent4>
        <a:srgbClr val="6274D8"/>
      </a:accent4>
      <a:accent5>
        <a:srgbClr val="AB54D7"/>
      </a:accent5>
      <a:accent6>
        <a:srgbClr val="D15B37"/>
      </a:accent6>
      <a:hlink>
        <a:srgbClr val="BFE962"/>
      </a:hlink>
      <a:folHlink>
        <a:srgbClr val="C0D591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47428100-C732-4B2E-A30A-5273F581A0F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518</TotalTime>
  <Words>578</Words>
  <Application>Microsoft Office PowerPoint</Application>
  <PresentationFormat>Widescreen</PresentationFormat>
  <Paragraphs>77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Arial Black</vt:lpstr>
      <vt:lpstr>Corbel</vt:lpstr>
      <vt:lpstr>Eras Bold ITC</vt:lpstr>
      <vt:lpstr>Wingdings</vt:lpstr>
      <vt:lpstr>Depth</vt:lpstr>
      <vt:lpstr>PowerPoint Presentation</vt:lpstr>
      <vt:lpstr>PowerPoint Presentation</vt:lpstr>
      <vt:lpstr>PowerPoint Presentation</vt:lpstr>
      <vt:lpstr>AGENDA</vt:lpstr>
      <vt:lpstr>PowerPoint Presentation</vt:lpstr>
      <vt:lpstr>OBJECTIVES</vt:lpstr>
      <vt:lpstr>PROBLEM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INSIGHTS</vt:lpstr>
      <vt:lpstr>RECOMMENDATION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Manish Somireddypalli</dc:creator>
  <cp:lastModifiedBy>Manish Somireddypalli</cp:lastModifiedBy>
  <cp:revision>15</cp:revision>
  <dcterms:created xsi:type="dcterms:W3CDTF">2025-08-30T18:37:05Z</dcterms:created>
  <dcterms:modified xsi:type="dcterms:W3CDTF">2025-09-14T04:02:05Z</dcterms:modified>
</cp:coreProperties>
</file>